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Convince that this is not just an idea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whether and why this is a business opportunity worthy of pursuit at this time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Feasibility of the opportunity – Do you have a coherent compelling story? 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and solution 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Market and customer 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Industry, competition and competitive advantage 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Revenue model  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hypotheses with customers Opportunity analysis 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Elements Items Points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What is the business concept? (problem and solution) 20%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Who are the target customers? Is it an attractive market (segment)? What is your customer value proposition? 15%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your key competitors? What makes your concept differentiated from competition (competitor analysis)? Does your venture have a favorable context? 15%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monetize? What is the primary revenue stream? What is your revenue model for the revenue stream? 15%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you learned from customer visits/interactions? Do you have any customer validation (customer engagement evidence, secondary data, first customers)? 20%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 coherent compelling story overall? Is your presentation convincing? 15%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jainvi@buffalo.edu" TargetMode="External"/><Relationship Id="rId4" Type="http://schemas.openxmlformats.org/officeDocument/2006/relationships/hyperlink" Target="mailto:jaybaksh@buffalo.edu" TargetMode="External"/><Relationship Id="rId5" Type="http://schemas.openxmlformats.org/officeDocument/2006/relationships/hyperlink" Target="mailto:ryanguri@buffalo.edu" TargetMode="External"/><Relationship Id="rId6" Type="http://schemas.openxmlformats.org/officeDocument/2006/relationships/hyperlink" Target="mailto:tpavaska@buffalo.edu" TargetMode="External"/><Relationship Id="rId7" Type="http://schemas.openxmlformats.org/officeDocument/2006/relationships/hyperlink" Target="mailto:yingkaiy@buffalo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hyperlink" Target="mailto:jaybaksh@buffalo.edu" TargetMode="External"/><Relationship Id="rId13" Type="http://schemas.openxmlformats.org/officeDocument/2006/relationships/image" Target="../media/image7.png"/><Relationship Id="rId12" Type="http://schemas.openxmlformats.org/officeDocument/2006/relationships/hyperlink" Target="mailto:yingkaiy@buffalo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jaybaksh@buffalo.edu" TargetMode="External"/><Relationship Id="rId4" Type="http://schemas.openxmlformats.org/officeDocument/2006/relationships/image" Target="../media/image6.jpg"/><Relationship Id="rId9" Type="http://schemas.openxmlformats.org/officeDocument/2006/relationships/image" Target="../media/image3.jpg"/><Relationship Id="rId5" Type="http://schemas.openxmlformats.org/officeDocument/2006/relationships/image" Target="../media/image8.png"/><Relationship Id="rId6" Type="http://schemas.openxmlformats.org/officeDocument/2006/relationships/hyperlink" Target="mailto:ryanguri@buffalo.edu" TargetMode="External"/><Relationship Id="rId7" Type="http://schemas.openxmlformats.org/officeDocument/2006/relationships/image" Target="../media/image10.png"/><Relationship Id="rId8" Type="http://schemas.openxmlformats.org/officeDocument/2006/relationships/hyperlink" Target="mailto:tpavaska@buffalo.edu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11700" y="564500"/>
            <a:ext cx="8520600" cy="17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MGO 665 Technology Entrepreneurship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272350" y="2568600"/>
            <a:ext cx="8520600" cy="18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Group 3:</a:t>
            </a:r>
            <a:endParaRPr b="1" sz="1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1. Ashutosh Jainvi - </a:t>
            </a: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ajainvi@buffalo.edu</a:t>
            </a:r>
            <a: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-  50207263</a:t>
            </a:r>
            <a:b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2. Jay Bakshi - </a:t>
            </a:r>
            <a:r>
              <a:rPr lang="en" sz="1400" u="sng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jaybaksh@buffalo.edu</a:t>
            </a:r>
            <a: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- 50206954</a:t>
            </a:r>
            <a:b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3. Ryan Gurian - </a:t>
            </a:r>
            <a:r>
              <a:rPr lang="en" sz="1400" u="sng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ryanguri@buffalo.edu</a:t>
            </a:r>
            <a: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- 50066861</a:t>
            </a:r>
            <a:b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4. Tushar Rajan Pavaskar - </a:t>
            </a:r>
            <a:r>
              <a:rPr lang="en" sz="1400" u="sng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tpavaska@buffalo.edu</a:t>
            </a:r>
            <a: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- 50207557</a:t>
            </a:r>
            <a:b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5. Yingkai Yang -  </a:t>
            </a:r>
            <a:r>
              <a:rPr lang="en" sz="1400" u="sng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yingkaiy@buffalo.edu</a:t>
            </a:r>
            <a:r>
              <a:rPr lang="en" sz="1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-  50076927</a:t>
            </a:r>
            <a:endParaRPr sz="1400"/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60950" y="4704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Monetize</a:t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60950" y="25228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our </a:t>
            </a:r>
            <a:r>
              <a:rPr lang="en"/>
              <a:t>competitor, university will pay us to use our project.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charge university annually.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60950" y="4632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streams</a:t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460950" y="24333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business is </a:t>
            </a:r>
            <a:r>
              <a:rPr lang="en" sz="2400">
                <a:solidFill>
                  <a:schemeClr val="dk1"/>
                </a:solidFill>
              </a:rPr>
              <a:t>Single Revenue</a:t>
            </a:r>
            <a:r>
              <a:rPr lang="en"/>
              <a:t> stream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are using r</a:t>
            </a:r>
            <a:r>
              <a:rPr lang="en"/>
              <a:t>ecurring revenue stream.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60950" y="4238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model 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01450" y="19854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Subscription-based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utilization of Technology Fee 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Revenue growth -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UB @ moment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 of mouth and marketing plan in the making.</a:t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834785" y="2973075"/>
            <a:ext cx="132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ONE</a:t>
            </a:r>
            <a:br>
              <a:rPr lang="en"/>
            </a:br>
            <a:endParaRPr/>
          </a:p>
        </p:txBody>
      </p:sp>
      <p:cxnSp>
        <p:nvCxnSpPr>
          <p:cNvPr id="166" name="Shape 166"/>
          <p:cNvCxnSpPr>
            <a:endCxn id="165" idx="3"/>
          </p:cNvCxnSpPr>
          <p:nvPr/>
        </p:nvCxnSpPr>
        <p:spPr>
          <a:xfrm rot="10800000">
            <a:off x="2161985" y="3169875"/>
            <a:ext cx="5754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Shape 167"/>
          <p:cNvSpPr txBox="1"/>
          <p:nvPr/>
        </p:nvSpPr>
        <p:spPr>
          <a:xfrm>
            <a:off x="2727550" y="2973075"/>
            <a:ext cx="994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</a:t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2196400" y="2799375"/>
            <a:ext cx="635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</a:t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5298325" y="3253950"/>
            <a:ext cx="3029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tudent pay </a:t>
            </a:r>
            <a:r>
              <a:rPr lang="en"/>
              <a:t>10% (tuition bill)</a:t>
            </a: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4336025" y="3367050"/>
            <a:ext cx="44100" cy="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616925" y="2959725"/>
            <a:ext cx="14823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using fee</a:t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5298325" y="2695950"/>
            <a:ext cx="2702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pay 90%</a:t>
            </a:r>
            <a:endParaRPr/>
          </a:p>
        </p:txBody>
      </p:sp>
      <p:cxnSp>
        <p:nvCxnSpPr>
          <p:cNvPr id="173" name="Shape 173"/>
          <p:cNvCxnSpPr/>
          <p:nvPr/>
        </p:nvCxnSpPr>
        <p:spPr>
          <a:xfrm flipH="1">
            <a:off x="4911225" y="2973075"/>
            <a:ext cx="3540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Shape 174"/>
          <p:cNvCxnSpPr/>
          <p:nvPr/>
        </p:nvCxnSpPr>
        <p:spPr>
          <a:xfrm rot="10800000">
            <a:off x="4922325" y="3276075"/>
            <a:ext cx="354000" cy="1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60950" y="7154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Learnings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Customer learnings based upon survey done </a:t>
            </a:r>
            <a:r>
              <a:rPr lang="en">
                <a:solidFill>
                  <a:schemeClr val="dk1"/>
                </a:solidFill>
              </a:rPr>
              <a:t>ONLINE</a:t>
            </a:r>
            <a:endParaRPr>
              <a:solidFill>
                <a:schemeClr val="dk1"/>
              </a:solidFill>
            </a:endParaRPr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More than 250 students took two surveys which had questions about - </a:t>
            </a:r>
            <a:endParaRPr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much they are </a:t>
            </a:r>
            <a:r>
              <a:rPr lang="en">
                <a:solidFill>
                  <a:schemeClr val="dk1"/>
                </a:solidFill>
              </a:rPr>
              <a:t>SATISFIED</a:t>
            </a:r>
            <a:r>
              <a:rPr lang="en"/>
              <a:t> with available solutions.</a:t>
            </a:r>
            <a:endParaRPr/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60950" y="5054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Learnings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  <p:pic>
        <p:nvPicPr>
          <p:cNvPr id="191" name="Shape 19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200" y="1761475"/>
            <a:ext cx="5274450" cy="32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60950" y="482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Feedbacks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Questions asked - 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BIG SHOT = SHARK TANK ?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Difference between UBLearns/Piazza and </a:t>
            </a:r>
            <a:r>
              <a:rPr lang="en">
                <a:solidFill>
                  <a:schemeClr val="dk1"/>
                </a:solidFill>
              </a:rPr>
              <a:t>LEARN ONE ?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Also,  customers NOT HAPPY to pay any registration fee and demanded the app for free.</a:t>
            </a:r>
            <a:endParaRPr>
              <a:solidFill>
                <a:srgbClr val="43434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60950" y="4931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60950" y="2325825"/>
            <a:ext cx="8222100" cy="17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FREE</a:t>
            </a:r>
            <a:r>
              <a:rPr lang="en" sz="3000">
                <a:solidFill>
                  <a:srgbClr val="434343"/>
                </a:solidFill>
              </a:rPr>
              <a:t> </a:t>
            </a:r>
            <a:r>
              <a:rPr lang="en" sz="3000"/>
              <a:t>app for Students</a:t>
            </a:r>
            <a:endParaRPr sz="30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Podcasts for students</a:t>
            </a:r>
            <a:endParaRPr sz="3000"/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ctrTitle"/>
          </p:nvPr>
        </p:nvSpPr>
        <p:spPr>
          <a:xfrm>
            <a:off x="301450" y="340325"/>
            <a:ext cx="8222100" cy="10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Learn One</a:t>
            </a:r>
            <a:endParaRPr sz="3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</a:t>
            </a:r>
            <a:endParaRPr sz="1800"/>
          </a:p>
        </p:txBody>
      </p:sp>
      <p:sp>
        <p:nvSpPr>
          <p:cNvPr id="213" name="Shape 213"/>
          <p:cNvSpPr txBox="1"/>
          <p:nvPr>
            <p:ph idx="1" type="subTitle"/>
          </p:nvPr>
        </p:nvSpPr>
        <p:spPr>
          <a:xfrm>
            <a:off x="1208300" y="1231225"/>
            <a:ext cx="34731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Jay Bakshi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Graduate Student Computer Science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jaybaksh@buffalo.edu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4480744_10209276351438898_5909847352374994774_o.jpg"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49" y="13827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5">
            <a:alphaModFix/>
          </a:blip>
          <a:srcRect b="20426" l="0" r="0" t="0"/>
          <a:stretch/>
        </p:blipFill>
        <p:spPr>
          <a:xfrm>
            <a:off x="548350" y="2085475"/>
            <a:ext cx="548700" cy="5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1154250" y="2016425"/>
            <a:ext cx="3996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Ryan Gurian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Senior Mechanical Engineering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ryanguri@buffalo.edu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7">
            <a:alphaModFix/>
          </a:blip>
          <a:srcRect b="2532" l="24057" r="22965" t="7965"/>
          <a:stretch/>
        </p:blipFill>
        <p:spPr>
          <a:xfrm>
            <a:off x="542950" y="2924525"/>
            <a:ext cx="608174" cy="5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1172850" y="2781400"/>
            <a:ext cx="3036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Tushar Pavaskar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Graduate Student Electrical Engineering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tpavaska@buffalo.edu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9">
            <a:alphaModFix/>
          </a:blip>
          <a:srcRect b="50114" l="14932" r="6678" t="0"/>
          <a:stretch/>
        </p:blipFill>
        <p:spPr>
          <a:xfrm>
            <a:off x="4566175" y="1307425"/>
            <a:ext cx="678376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>
            <p:ph idx="1" type="subTitle"/>
          </p:nvPr>
        </p:nvSpPr>
        <p:spPr>
          <a:xfrm>
            <a:off x="5244550" y="1231225"/>
            <a:ext cx="34731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Ashutosh Jainvi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Graduate Student Computer Science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ajainvi@buffalo.edu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11">
            <a:alphaModFix/>
          </a:blip>
          <a:srcRect b="19601" l="0" r="0" t="0"/>
          <a:stretch/>
        </p:blipFill>
        <p:spPr>
          <a:xfrm>
            <a:off x="4566175" y="2373325"/>
            <a:ext cx="678375" cy="71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244550" y="2373325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Yingkai Yang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Senior Mechanical Engineering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yingkaiy@buffalo.edu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1456" y="4240850"/>
            <a:ext cx="743400" cy="7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ctrTitle"/>
          </p:nvPr>
        </p:nvSpPr>
        <p:spPr>
          <a:xfrm>
            <a:off x="150275" y="1869750"/>
            <a:ext cx="85206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     Questions?</a:t>
            </a:r>
            <a:endParaRPr sz="6000"/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00" y="1869750"/>
            <a:ext cx="1558500" cy="15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ctrTitle"/>
          </p:nvPr>
        </p:nvSpPr>
        <p:spPr>
          <a:xfrm>
            <a:off x="150275" y="2969950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students.		By students.		Of students.</a:t>
            </a:r>
            <a:endParaRPr sz="2400"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300" y="518700"/>
            <a:ext cx="2600875" cy="26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60950" y="4588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297325" y="2010475"/>
            <a:ext cx="804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One</a:t>
            </a:r>
            <a:r>
              <a:rPr lang="en"/>
              <a:t> Course , </a:t>
            </a:r>
            <a:r>
              <a:rPr lang="en">
                <a:solidFill>
                  <a:schemeClr val="dk1"/>
                </a:solidFill>
              </a:rPr>
              <a:t>many</a:t>
            </a:r>
            <a:r>
              <a:rPr lang="en"/>
              <a:t> education portals.</a:t>
            </a:r>
            <a:endParaRPr/>
          </a:p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297325" y="2556975"/>
            <a:ext cx="78522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 platform for student entrepreneurs to find better opportunity.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297325" y="3131475"/>
            <a:ext cx="78522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UB already has these life-hackers ALREADY 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71900" y="690475"/>
            <a:ext cx="5962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worries.. Learn One’s here 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71900" y="1919075"/>
            <a:ext cx="82221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About time we use this knowledge put to use!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434500" y="4518425"/>
            <a:ext cx="24195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</a:rPr>
              <a:t>A 1-stop solution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740" y="2369975"/>
            <a:ext cx="3035660" cy="20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71900" y="4588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Customers</a:t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Target Audience 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Students enrolled in any kind of program/course in a university.</a:t>
            </a:r>
            <a:endParaRPr sz="1400">
              <a:solidFill>
                <a:srgbClr val="666666"/>
              </a:solidFill>
            </a:endParaRPr>
          </a:p>
          <a:p>
            <a:pPr indent="-304800" lvl="0" marL="457200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400">
                <a:solidFill>
                  <a:srgbClr val="666666"/>
                </a:solidFill>
              </a:rPr>
              <a:t>Students who need online portals for supporting course materia</a:t>
            </a:r>
            <a:r>
              <a:rPr lang="en" sz="1200">
                <a:solidFill>
                  <a:srgbClr val="666666"/>
                </a:solidFill>
              </a:rPr>
              <a:t>l.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</a:rPr>
              <a:t>De</a:t>
            </a:r>
            <a:r>
              <a:rPr b="1" lang="en" sz="1600">
                <a:solidFill>
                  <a:schemeClr val="dk1"/>
                </a:solidFill>
              </a:rPr>
              <a:t>mographics</a:t>
            </a:r>
            <a:endParaRPr b="1" sz="1600">
              <a:solidFill>
                <a:schemeClr val="dk1"/>
              </a:solidFill>
            </a:endParaRPr>
          </a:p>
          <a:p>
            <a:pPr indent="-304800" lvl="0" marL="457200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400">
                <a:solidFill>
                  <a:srgbClr val="000000"/>
                </a:solidFill>
              </a:rPr>
              <a:t>Male/female</a:t>
            </a:r>
            <a:r>
              <a:rPr lang="en" sz="1400">
                <a:solidFill>
                  <a:srgbClr val="666666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18-25 years.</a:t>
            </a:r>
            <a:r>
              <a:rPr lang="en" sz="1200">
                <a:solidFill>
                  <a:srgbClr val="666666"/>
                </a:solidFill>
              </a:rPr>
              <a:t> </a:t>
            </a:r>
            <a:endParaRPr/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71900" y="4588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Segmentation</a:t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71900" y="1919075"/>
            <a:ext cx="82221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As our target audience - </a:t>
            </a:r>
            <a:r>
              <a:rPr b="1" lang="en">
                <a:solidFill>
                  <a:schemeClr val="dk1"/>
                </a:solidFill>
              </a:rPr>
              <a:t>STUDENTS</a:t>
            </a:r>
            <a:r>
              <a:rPr lang="en"/>
              <a:t>.</a:t>
            </a:r>
            <a:br>
              <a:rPr lang="en" sz="1400"/>
            </a:br>
            <a:r>
              <a:rPr lang="en"/>
              <a:t>Our product focus on </a:t>
            </a:r>
            <a:r>
              <a:rPr lang="en">
                <a:solidFill>
                  <a:schemeClr val="dk1"/>
                </a:solidFill>
              </a:rPr>
              <a:t>Education/School </a:t>
            </a:r>
            <a:r>
              <a:rPr lang="en"/>
              <a:t>market segment.</a:t>
            </a:r>
            <a:endParaRPr/>
          </a:p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870" y="3367525"/>
            <a:ext cx="2361051" cy="13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60950" y="4004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Value Proposition 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arises, why the customer will use our product?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As mentioned, our target customers are the students.</a:t>
            </a:r>
            <a:br>
              <a:rPr lang="en" sz="1400"/>
            </a:br>
            <a:r>
              <a:rPr lang="en" sz="1400"/>
              <a:t>According to the polls(online survey) conducted - </a:t>
            </a:r>
            <a:br>
              <a:rPr lang="en" sz="1400"/>
            </a:br>
            <a:r>
              <a:rPr lang="en" sz="1400"/>
              <a:t>More than </a:t>
            </a:r>
            <a:r>
              <a:rPr b="1" lang="en">
                <a:solidFill>
                  <a:schemeClr val="dk1"/>
                </a:solidFill>
              </a:rPr>
              <a:t>50%</a:t>
            </a:r>
            <a:r>
              <a:rPr lang="en" sz="1400"/>
              <a:t> students are not satisfied with what they have right now.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provide what they asked for during the survey.</a:t>
            </a:r>
            <a:r>
              <a:rPr lang="en" sz="1400"/>
              <a:t> </a:t>
            </a:r>
            <a:endParaRPr sz="1400"/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46300" y="4980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20650" y="1995275"/>
            <a:ext cx="8273400" cy="28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Competitors</a:t>
            </a:r>
            <a:r>
              <a:rPr lang="en" sz="1600"/>
              <a:t> - </a:t>
            </a:r>
            <a:r>
              <a:rPr lang="en" sz="1600">
                <a:solidFill>
                  <a:schemeClr val="dk1"/>
                </a:solidFill>
              </a:rPr>
              <a:t>UBlearns</a:t>
            </a:r>
            <a:r>
              <a:rPr lang="en" sz="1600"/>
              <a:t> and other campus portal platforms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Why?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Target customer base = college students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Primary source of course tutorials/materials for students to reference 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Competitors Shortcomings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Sole function is to allow students access to course related materials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Limited to material from courses the student is currently enrolled in.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188709" y="5143500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046" y="2026596"/>
            <a:ext cx="1323375" cy="8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075" y="2058950"/>
            <a:ext cx="829475" cy="8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60950" y="4355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Advantages</a:t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60950" y="1825775"/>
            <a:ext cx="82221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More features at </a:t>
            </a:r>
            <a:r>
              <a:rPr b="1" lang="en" sz="1400">
                <a:solidFill>
                  <a:schemeClr val="dk1"/>
                </a:solidFill>
              </a:rPr>
              <a:t>ONE PLACE - 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Textbook exchange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“BigShot” Feature = communication with </a:t>
            </a:r>
            <a:r>
              <a:rPr lang="en" sz="1400"/>
              <a:t>entrepreneurs online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enrollment requirements </a:t>
            </a:r>
            <a:r>
              <a:rPr lang="en" sz="1400"/>
              <a:t>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Tutorials/Materials from multiple sources 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Favorable Context?</a:t>
            </a:r>
            <a:endParaRPr sz="1400"/>
          </a:p>
          <a:p>
            <a:pPr indent="0" lvl="0" marL="22860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Functionality</a:t>
            </a:r>
            <a:br>
              <a:rPr lang="en" sz="1400"/>
            </a:br>
            <a:r>
              <a:rPr lang="en" sz="1400"/>
              <a:t>convenient options for the students</a:t>
            </a:r>
            <a:br>
              <a:rPr lang="en" sz="1400"/>
            </a:br>
            <a:r>
              <a:rPr lang="en" sz="1400"/>
              <a:t>Cost Effective -&gt; Potentially</a:t>
            </a:r>
            <a:endParaRPr sz="1400"/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188709" y="4629275"/>
            <a:ext cx="270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</a:t>
            </a:r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460950" y="3739775"/>
            <a:ext cx="24726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</a:t>
            </a:r>
            <a:endParaRPr sz="6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